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66" r:id="rId4"/>
    <p:sldId id="258" r:id="rId5"/>
    <p:sldId id="260" r:id="rId6"/>
    <p:sldId id="259" r:id="rId7"/>
    <p:sldId id="261" r:id="rId8"/>
    <p:sldId id="262" r:id="rId9"/>
    <p:sldId id="270" r:id="rId10"/>
    <p:sldId id="271" r:id="rId11"/>
    <p:sldId id="272" r:id="rId12"/>
    <p:sldId id="273" r:id="rId13"/>
    <p:sldId id="263" r:id="rId14"/>
    <p:sldId id="264" r:id="rId15"/>
    <p:sldId id="267" r:id="rId16"/>
    <p:sldId id="268" r:id="rId17"/>
    <p:sldId id="269"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4671" autoAdjust="0"/>
  </p:normalViewPr>
  <p:slideViewPr>
    <p:cSldViewPr>
      <p:cViewPr varScale="1">
        <p:scale>
          <a:sx n="70" d="100"/>
          <a:sy n="70" d="100"/>
        </p:scale>
        <p:origin x="141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5F3D424C-8950-4486-A3EB-38C020AA269C}" type="datetimeFigureOut">
              <a:rPr lang="es-CO" smtClean="0"/>
              <a:pPr/>
              <a:t>25/05/2014</a:t>
            </a:fld>
            <a:endParaRPr lang="es-CO"/>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s-CO"/>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D1867CD5-50D0-431C-8F8E-D45AA5F762A8}" type="slidenum">
              <a:rPr lang="es-CO" smtClean="0"/>
              <a:pPr/>
              <a:t>‹Nº›</a:t>
            </a:fld>
            <a:endParaRPr lang="es-CO"/>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47544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F3D424C-8950-4486-A3EB-38C020AA269C}" type="datetimeFigureOut">
              <a:rPr lang="es-CO" smtClean="0"/>
              <a:pPr/>
              <a:t>25/05/2014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1867CD5-50D0-431C-8F8E-D45AA5F762A8}" type="slidenum">
              <a:rPr lang="es-CO" smtClean="0"/>
              <a:pPr/>
              <a:t>‹Nº›</a:t>
            </a:fld>
            <a:endParaRPr lang="es-CO"/>
          </a:p>
        </p:txBody>
      </p:sp>
    </p:spTree>
    <p:extLst>
      <p:ext uri="{BB962C8B-B14F-4D97-AF65-F5344CB8AC3E}">
        <p14:creationId xmlns:p14="http://schemas.microsoft.com/office/powerpoint/2010/main" val="3634152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F3D424C-8950-4486-A3EB-38C020AA269C}" type="datetimeFigureOut">
              <a:rPr lang="es-CO" smtClean="0"/>
              <a:pPr/>
              <a:t>25/05/2014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1867CD5-50D0-431C-8F8E-D45AA5F762A8}" type="slidenum">
              <a:rPr lang="es-CO" smtClean="0"/>
              <a:pPr/>
              <a:t>‹Nº›</a:t>
            </a:fld>
            <a:endParaRPr lang="es-CO"/>
          </a:p>
        </p:txBody>
      </p:sp>
    </p:spTree>
    <p:extLst>
      <p:ext uri="{BB962C8B-B14F-4D97-AF65-F5344CB8AC3E}">
        <p14:creationId xmlns:p14="http://schemas.microsoft.com/office/powerpoint/2010/main" val="2069255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F3D424C-8950-4486-A3EB-38C020AA269C}" type="datetimeFigureOut">
              <a:rPr lang="es-CO" smtClean="0"/>
              <a:pPr/>
              <a:t>25/05/2014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1867CD5-50D0-431C-8F8E-D45AA5F762A8}" type="slidenum">
              <a:rPr lang="es-CO" smtClean="0"/>
              <a:pPr/>
              <a:t>‹Nº›</a:t>
            </a:fld>
            <a:endParaRPr lang="es-CO"/>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92411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F3D424C-8950-4486-A3EB-38C020AA269C}" type="datetimeFigureOut">
              <a:rPr lang="es-CO" smtClean="0"/>
              <a:pPr/>
              <a:t>25/05/2014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1867CD5-50D0-431C-8F8E-D45AA5F762A8}" type="slidenum">
              <a:rPr lang="es-CO" smtClean="0"/>
              <a:pPr/>
              <a:t>‹Nº›</a:t>
            </a:fld>
            <a:endParaRPr lang="es-CO"/>
          </a:p>
        </p:txBody>
      </p:sp>
    </p:spTree>
    <p:extLst>
      <p:ext uri="{BB962C8B-B14F-4D97-AF65-F5344CB8AC3E}">
        <p14:creationId xmlns:p14="http://schemas.microsoft.com/office/powerpoint/2010/main" val="3286664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5F3D424C-8950-4486-A3EB-38C020AA269C}" type="datetimeFigureOut">
              <a:rPr lang="es-CO" smtClean="0"/>
              <a:pPr/>
              <a:t>25/05/2014</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D1867CD5-50D0-431C-8F8E-D45AA5F762A8}" type="slidenum">
              <a:rPr lang="es-CO" smtClean="0"/>
              <a:pPr/>
              <a:t>‹Nº›</a:t>
            </a:fld>
            <a:endParaRPr lang="es-CO"/>
          </a:p>
        </p:txBody>
      </p:sp>
    </p:spTree>
    <p:extLst>
      <p:ext uri="{BB962C8B-B14F-4D97-AF65-F5344CB8AC3E}">
        <p14:creationId xmlns:p14="http://schemas.microsoft.com/office/powerpoint/2010/main" val="113714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5F3D424C-8950-4486-A3EB-38C020AA269C}" type="datetimeFigureOut">
              <a:rPr lang="es-CO" smtClean="0"/>
              <a:pPr/>
              <a:t>25/05/2014</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D1867CD5-50D0-431C-8F8E-D45AA5F762A8}" type="slidenum">
              <a:rPr lang="es-CO" smtClean="0"/>
              <a:pPr/>
              <a:t>‹Nº›</a:t>
            </a:fld>
            <a:endParaRPr lang="es-CO"/>
          </a:p>
        </p:txBody>
      </p:sp>
    </p:spTree>
    <p:extLst>
      <p:ext uri="{BB962C8B-B14F-4D97-AF65-F5344CB8AC3E}">
        <p14:creationId xmlns:p14="http://schemas.microsoft.com/office/powerpoint/2010/main" val="2337980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F3D424C-8950-4486-A3EB-38C020AA269C}" type="datetimeFigureOut">
              <a:rPr lang="es-CO" smtClean="0"/>
              <a:pPr/>
              <a:t>25/05/2014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1867CD5-50D0-431C-8F8E-D45AA5F762A8}" type="slidenum">
              <a:rPr lang="es-CO" smtClean="0"/>
              <a:pPr/>
              <a:t>‹Nº›</a:t>
            </a:fld>
            <a:endParaRPr lang="es-CO"/>
          </a:p>
        </p:txBody>
      </p:sp>
    </p:spTree>
    <p:extLst>
      <p:ext uri="{BB962C8B-B14F-4D97-AF65-F5344CB8AC3E}">
        <p14:creationId xmlns:p14="http://schemas.microsoft.com/office/powerpoint/2010/main" val="528553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F3D424C-8950-4486-A3EB-38C020AA269C}" type="datetimeFigureOut">
              <a:rPr lang="es-CO" smtClean="0"/>
              <a:pPr/>
              <a:t>25/05/2014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1867CD5-50D0-431C-8F8E-D45AA5F762A8}" type="slidenum">
              <a:rPr lang="es-CO" smtClean="0"/>
              <a:pPr/>
              <a:t>‹Nº›</a:t>
            </a:fld>
            <a:endParaRPr lang="es-CO"/>
          </a:p>
        </p:txBody>
      </p:sp>
    </p:spTree>
    <p:extLst>
      <p:ext uri="{BB962C8B-B14F-4D97-AF65-F5344CB8AC3E}">
        <p14:creationId xmlns:p14="http://schemas.microsoft.com/office/powerpoint/2010/main" val="1843268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F3D424C-8950-4486-A3EB-38C020AA269C}" type="datetimeFigureOut">
              <a:rPr lang="es-CO" smtClean="0"/>
              <a:pPr/>
              <a:t>25/05/2014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1867CD5-50D0-431C-8F8E-D45AA5F762A8}" type="slidenum">
              <a:rPr lang="es-CO" smtClean="0"/>
              <a:pPr/>
              <a:t>‹Nº›</a:t>
            </a:fld>
            <a:endParaRPr lang="es-CO"/>
          </a:p>
        </p:txBody>
      </p:sp>
    </p:spTree>
    <p:extLst>
      <p:ext uri="{BB962C8B-B14F-4D97-AF65-F5344CB8AC3E}">
        <p14:creationId xmlns:p14="http://schemas.microsoft.com/office/powerpoint/2010/main" val="1252836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F3D424C-8950-4486-A3EB-38C020AA269C}" type="datetimeFigureOut">
              <a:rPr lang="es-CO" smtClean="0"/>
              <a:pPr/>
              <a:t>25/05/2014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1867CD5-50D0-431C-8F8E-D45AA5F762A8}" type="slidenum">
              <a:rPr lang="es-CO" smtClean="0"/>
              <a:pPr/>
              <a:t>‹Nº›</a:t>
            </a:fld>
            <a:endParaRPr lang="es-CO"/>
          </a:p>
        </p:txBody>
      </p:sp>
    </p:spTree>
    <p:extLst>
      <p:ext uri="{BB962C8B-B14F-4D97-AF65-F5344CB8AC3E}">
        <p14:creationId xmlns:p14="http://schemas.microsoft.com/office/powerpoint/2010/main" val="562713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F3D424C-8950-4486-A3EB-38C020AA269C}" type="datetimeFigureOut">
              <a:rPr lang="es-CO" smtClean="0"/>
              <a:pPr/>
              <a:t>25/05/2014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1867CD5-50D0-431C-8F8E-D45AA5F762A8}" type="slidenum">
              <a:rPr lang="es-CO" smtClean="0"/>
              <a:pPr/>
              <a:t>‹Nº›</a:t>
            </a:fld>
            <a:endParaRPr lang="es-CO"/>
          </a:p>
        </p:txBody>
      </p:sp>
    </p:spTree>
    <p:extLst>
      <p:ext uri="{BB962C8B-B14F-4D97-AF65-F5344CB8AC3E}">
        <p14:creationId xmlns:p14="http://schemas.microsoft.com/office/powerpoint/2010/main" val="574559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514352" y="2861733"/>
            <a:ext cx="3816534" cy="2512852"/>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4495477" y="2861733"/>
            <a:ext cx="3816535" cy="2512852"/>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F3D424C-8950-4486-A3EB-38C020AA269C}" type="datetimeFigureOut">
              <a:rPr lang="es-CO" smtClean="0"/>
              <a:pPr/>
              <a:t>25/05/2014</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D1867CD5-50D0-431C-8F8E-D45AA5F762A8}" type="slidenum">
              <a:rPr lang="es-CO" smtClean="0"/>
              <a:pPr/>
              <a:t>‹Nº›</a:t>
            </a:fld>
            <a:endParaRPr lang="es-CO"/>
          </a:p>
        </p:txBody>
      </p:sp>
    </p:spTree>
    <p:extLst>
      <p:ext uri="{BB962C8B-B14F-4D97-AF65-F5344CB8AC3E}">
        <p14:creationId xmlns:p14="http://schemas.microsoft.com/office/powerpoint/2010/main" val="116078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F3D424C-8950-4486-A3EB-38C020AA269C}" type="datetimeFigureOut">
              <a:rPr lang="es-CO" smtClean="0"/>
              <a:pPr/>
              <a:t>25/05/2014</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D1867CD5-50D0-431C-8F8E-D45AA5F762A8}" type="slidenum">
              <a:rPr lang="es-CO" smtClean="0"/>
              <a:pPr/>
              <a:t>‹Nº›</a:t>
            </a:fld>
            <a:endParaRPr lang="es-CO"/>
          </a:p>
        </p:txBody>
      </p:sp>
    </p:spTree>
    <p:extLst>
      <p:ext uri="{BB962C8B-B14F-4D97-AF65-F5344CB8AC3E}">
        <p14:creationId xmlns:p14="http://schemas.microsoft.com/office/powerpoint/2010/main" val="196876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3D424C-8950-4486-A3EB-38C020AA269C}" type="datetimeFigureOut">
              <a:rPr lang="es-CO" smtClean="0"/>
              <a:pPr/>
              <a:t>25/05/2014</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D1867CD5-50D0-431C-8F8E-D45AA5F762A8}" type="slidenum">
              <a:rPr lang="es-CO" smtClean="0"/>
              <a:pPr/>
              <a:t>‹Nº›</a:t>
            </a:fld>
            <a:endParaRPr lang="es-CO"/>
          </a:p>
        </p:txBody>
      </p:sp>
    </p:spTree>
    <p:extLst>
      <p:ext uri="{BB962C8B-B14F-4D97-AF65-F5344CB8AC3E}">
        <p14:creationId xmlns:p14="http://schemas.microsoft.com/office/powerpoint/2010/main" val="1045485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F3D424C-8950-4486-A3EB-38C020AA269C}" type="datetimeFigureOut">
              <a:rPr lang="es-CO" smtClean="0"/>
              <a:pPr/>
              <a:t>25/05/2014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1867CD5-50D0-431C-8F8E-D45AA5F762A8}" type="slidenum">
              <a:rPr lang="es-CO" smtClean="0"/>
              <a:pPr/>
              <a:t>‹Nº›</a:t>
            </a:fld>
            <a:endParaRPr lang="es-CO"/>
          </a:p>
        </p:txBody>
      </p:sp>
    </p:spTree>
    <p:extLst>
      <p:ext uri="{BB962C8B-B14F-4D97-AF65-F5344CB8AC3E}">
        <p14:creationId xmlns:p14="http://schemas.microsoft.com/office/powerpoint/2010/main" val="1522984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F3D424C-8950-4486-A3EB-38C020AA269C}" type="datetimeFigureOut">
              <a:rPr lang="es-CO" smtClean="0"/>
              <a:pPr/>
              <a:t>25/05/2014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1867CD5-50D0-431C-8F8E-D45AA5F762A8}" type="slidenum">
              <a:rPr lang="es-CO" smtClean="0"/>
              <a:pPr/>
              <a:t>‹Nº›</a:t>
            </a:fld>
            <a:endParaRPr lang="es-CO"/>
          </a:p>
        </p:txBody>
      </p:sp>
    </p:spTree>
    <p:extLst>
      <p:ext uri="{BB962C8B-B14F-4D97-AF65-F5344CB8AC3E}">
        <p14:creationId xmlns:p14="http://schemas.microsoft.com/office/powerpoint/2010/main" val="1941721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5F3D424C-8950-4486-A3EB-38C020AA269C}" type="datetimeFigureOut">
              <a:rPr lang="es-CO" smtClean="0"/>
              <a:pPr/>
              <a:t>25/05/2014</a:t>
            </a:fld>
            <a:endParaRPr lang="es-CO"/>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s-CO"/>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D1867CD5-50D0-431C-8F8E-D45AA5F762A8}" type="slidenum">
              <a:rPr lang="es-CO" smtClean="0"/>
              <a:pPr/>
              <a:t>‹Nº›</a:t>
            </a:fld>
            <a:endParaRPr lang="es-CO"/>
          </a:p>
        </p:txBody>
      </p:sp>
    </p:spTree>
    <p:extLst>
      <p:ext uri="{BB962C8B-B14F-4D97-AF65-F5344CB8AC3E}">
        <p14:creationId xmlns:p14="http://schemas.microsoft.com/office/powerpoint/2010/main" val="225436407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O" dirty="0" smtClean="0"/>
              <a:t>EL MALTRATO ANIMAL </a:t>
            </a:r>
            <a:endParaRPr lang="es-CO" dirty="0"/>
          </a:p>
        </p:txBody>
      </p:sp>
      <p:sp>
        <p:nvSpPr>
          <p:cNvPr id="3" name="2 Subtítulo"/>
          <p:cNvSpPr>
            <a:spLocks noGrp="1"/>
          </p:cNvSpPr>
          <p:nvPr>
            <p:ph type="subTitle" idx="1"/>
          </p:nvPr>
        </p:nvSpPr>
        <p:spPr>
          <a:xfrm rot="21420000">
            <a:off x="764828" y="4510645"/>
            <a:ext cx="7512060" cy="550333"/>
          </a:xfrm>
        </p:spPr>
        <p:txBody>
          <a:bodyPr>
            <a:normAutofit fontScale="25000" lnSpcReduction="20000"/>
          </a:bodyPr>
          <a:lstStyle/>
          <a:p>
            <a:r>
              <a:rPr lang="es-CO" dirty="0" smtClean="0"/>
              <a:t>EQUIPO #2  </a:t>
            </a:r>
            <a:r>
              <a:rPr lang="es-CO" dirty="0" smtClean="0"/>
              <a:t>:</a:t>
            </a:r>
          </a:p>
          <a:p>
            <a:r>
              <a:rPr lang="es-CO" sz="7200" dirty="0" smtClean="0"/>
              <a:t>Yasbleidy Ruiz </a:t>
            </a:r>
            <a:r>
              <a:rPr lang="es-CO" sz="7200" dirty="0" err="1" smtClean="0"/>
              <a:t>Pulgarin</a:t>
            </a:r>
            <a:endParaRPr lang="es-CO" sz="7200" dirty="0" smtClean="0"/>
          </a:p>
          <a:p>
            <a:r>
              <a:rPr lang="es-CO" sz="7200" dirty="0" smtClean="0"/>
              <a:t>9-2</a:t>
            </a:r>
          </a:p>
          <a:p>
            <a:r>
              <a:rPr lang="es-CO" sz="7200" dirty="0" smtClean="0"/>
              <a:t>Institución educativa colegio Loyola para la ciencia y la innovación</a:t>
            </a:r>
            <a:endParaRPr lang="es-CO" sz="72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71142">
            <a:off x="533303" y="1994721"/>
            <a:ext cx="3048000"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41040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5720" y="571480"/>
            <a:ext cx="8358246" cy="3539430"/>
          </a:xfrm>
          <a:prstGeom prst="rect">
            <a:avLst/>
          </a:prstGeom>
          <a:noFill/>
        </p:spPr>
        <p:txBody>
          <a:bodyPr wrap="square" rtlCol="0">
            <a:spAutoFit/>
          </a:bodyPr>
          <a:lstStyle/>
          <a:p>
            <a:pPr algn="just"/>
            <a:r>
              <a:rPr lang="es-CO" sz="3200" dirty="0" smtClean="0"/>
              <a:t>Las caravanas de circos cubren enormes distancias a lo largo del año; distancias en las que se compromete el bienestar de los animales transportados, que se ven confinados en sus vehículos de transporte soportando temperaturas extremas tanto en verano como en invierno.</a:t>
            </a:r>
            <a:endParaRPr lang="es-CO"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1784492"/>
            <a:ext cx="8072494" cy="3847207"/>
          </a:xfrm>
          <a:prstGeom prst="rect">
            <a:avLst/>
          </a:prstGeom>
          <a:noFill/>
        </p:spPr>
        <p:txBody>
          <a:bodyPr wrap="square" rtlCol="0">
            <a:spAutoFit/>
          </a:bodyPr>
          <a:lstStyle/>
          <a:p>
            <a:pPr marL="457200" indent="-457200" algn="just">
              <a:buFont typeface="Wingdings" panose="05000000000000000000" pitchFamily="2" charset="2"/>
              <a:buChar char="Ø"/>
            </a:pPr>
            <a:r>
              <a:rPr lang="es-CO" sz="2800" dirty="0" smtClean="0"/>
              <a:t> </a:t>
            </a:r>
            <a:r>
              <a:rPr lang="es-CO" sz="2400" dirty="0" smtClean="0"/>
              <a:t>Durante el transporte, los animales padecen un intenso sufrimiento tanto físico como psíquico en operaciones de carga, trayecto y descarga. </a:t>
            </a:r>
          </a:p>
          <a:p>
            <a:pPr marL="457200" indent="-457200" algn="just">
              <a:buFont typeface="Wingdings" panose="05000000000000000000" pitchFamily="2" charset="2"/>
              <a:buChar char="Ø"/>
            </a:pPr>
            <a:r>
              <a:rPr lang="es-CO" sz="2400" dirty="0" smtClean="0"/>
              <a:t> Millones de vacas, cerdos, caballos y ovejas viajan hacinados, hambrientos, sedientos y sin atención veterinaria en trayectos que llegan a alcanzar miles de kilómetros; muchos de ellos mueren por deshidratación, aplastamiento, hacinamiento y por las altas temperaturas que se generan en el interior de los contenedores en los que esperan a ser embarcados en </a:t>
            </a:r>
            <a:r>
              <a:rPr lang="es-CO" sz="2400" dirty="0" err="1" smtClean="0"/>
              <a:t>ferry</a:t>
            </a:r>
            <a:r>
              <a:rPr lang="es-CO" sz="2400" dirty="0" smtClean="0"/>
              <a:t>.</a:t>
            </a:r>
            <a:endParaRPr lang="es-CO" sz="2400"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107461"/>
            <a:ext cx="4896544" cy="1809371"/>
          </a:xfrm>
          <a:prstGeom prst="ellipse">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2526" y="0"/>
            <a:ext cx="7797662" cy="1151965"/>
          </a:xfrm>
        </p:spPr>
        <p:txBody>
          <a:bodyPr/>
          <a:lstStyle/>
          <a:p>
            <a:pPr algn="ctr"/>
            <a:r>
              <a:rPr lang="es-CO" dirty="0" smtClean="0"/>
              <a:t>Los </a:t>
            </a:r>
            <a:r>
              <a:rPr lang="es-CO" dirty="0" smtClean="0"/>
              <a:t>elefantes</a:t>
            </a:r>
            <a:endParaRPr lang="es-CO" dirty="0"/>
          </a:p>
        </p:txBody>
      </p:sp>
      <p:sp>
        <p:nvSpPr>
          <p:cNvPr id="3" name="2 Marcador de contenido"/>
          <p:cNvSpPr>
            <a:spLocks noGrp="1"/>
          </p:cNvSpPr>
          <p:nvPr>
            <p:ph sz="quarter" idx="13"/>
          </p:nvPr>
        </p:nvSpPr>
        <p:spPr>
          <a:xfrm>
            <a:off x="640887" y="1556792"/>
            <a:ext cx="7520940" cy="3579849"/>
          </a:xfrm>
        </p:spPr>
        <p:txBody>
          <a:bodyPr>
            <a:noAutofit/>
          </a:bodyPr>
          <a:lstStyle/>
          <a:p>
            <a:pPr algn="just"/>
            <a:r>
              <a:rPr lang="es-CO" sz="2400" b="0" dirty="0" smtClean="0"/>
              <a:t>    Obviamente </a:t>
            </a:r>
            <a:r>
              <a:rPr lang="es-CO" sz="2400" b="0" dirty="0" smtClean="0"/>
              <a:t>dado las condiciones tan deplorables en las que mal-viven, reducen su esperanza de vida de una forma alarmante. Las condiciones deplorables en las que viven estos animales reducen considerablemente su esperanza de vida (los elefantes en libertad tienen una esperanza de vida de 70 años y en cautividad viven una media de 14). Y aún en las situaciones más privilegiadas son animales que nunca llegarán a disfrutar de su derecho a vivir en libertad: permanecerán toda su vida presos, recluidos por quién sabe qué delito.</a:t>
            </a:r>
            <a:endParaRPr lang="es-CO" sz="2400" b="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0" y="980728"/>
            <a:ext cx="5183934" cy="3579849"/>
          </a:xfrm>
        </p:spPr>
        <p:txBody>
          <a:bodyPr>
            <a:noAutofit/>
          </a:bodyPr>
          <a:lstStyle/>
          <a:p>
            <a:pPr algn="just"/>
            <a:r>
              <a:rPr lang="es-CO" dirty="0"/>
              <a:t> </a:t>
            </a:r>
            <a:r>
              <a:rPr lang="es-CO" dirty="0" smtClean="0"/>
              <a:t>   </a:t>
            </a:r>
            <a:r>
              <a:rPr lang="es-CO" b="0" dirty="0" smtClean="0"/>
              <a:t>Esto </a:t>
            </a:r>
            <a:r>
              <a:rPr lang="es-CO" b="0" dirty="0"/>
              <a:t>nos invita a nosotros a reflexionar ¿acaso nos gustaría que nos maltrataran? O ¿seria visto igual por la sociedad si estos castigos fueran hacia nosotros? Por eso debemos tomar la iniciativa de hacer grupos, campañas, folletos…Muchos son los medios con los cuales podemos invitar a las personas a concientizar y así poder acabar con esta frialdad, desinterés e indiferencia que sienten ciertas personas. Y que no les dan la importancia que debería porque todo esto lleva a la destrucción de nuestro propio medio.</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476672"/>
            <a:ext cx="3343622" cy="4766440"/>
          </a:xfrm>
          <a:prstGeom prst="rect">
            <a:avLst/>
          </a:prstGeom>
        </p:spPr>
      </p:pic>
    </p:spTree>
    <p:extLst>
      <p:ext uri="{BB962C8B-B14F-4D97-AF65-F5344CB8AC3E}">
        <p14:creationId xmlns:p14="http://schemas.microsoft.com/office/powerpoint/2010/main" val="2065695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5109" y="0"/>
            <a:ext cx="7797662" cy="1151965"/>
          </a:xfrm>
        </p:spPr>
        <p:txBody>
          <a:bodyPr/>
          <a:lstStyle/>
          <a:p>
            <a:pPr algn="ctr"/>
            <a:r>
              <a:rPr lang="es-CO" dirty="0" smtClean="0"/>
              <a:t>Maltrato en los zoológicos </a:t>
            </a:r>
            <a:endParaRPr lang="es-CO" dirty="0"/>
          </a:p>
        </p:txBody>
      </p:sp>
      <p:sp>
        <p:nvSpPr>
          <p:cNvPr id="3" name="2 Marcador de contenido"/>
          <p:cNvSpPr>
            <a:spLocks noGrp="1"/>
          </p:cNvSpPr>
          <p:nvPr>
            <p:ph sz="quarter" idx="13"/>
          </p:nvPr>
        </p:nvSpPr>
        <p:spPr>
          <a:xfrm>
            <a:off x="485109" y="1484784"/>
            <a:ext cx="7520940" cy="3579849"/>
          </a:xfrm>
        </p:spPr>
        <p:txBody>
          <a:bodyPr>
            <a:noAutofit/>
          </a:bodyPr>
          <a:lstStyle/>
          <a:p>
            <a:pPr algn="just"/>
            <a:r>
              <a:rPr lang="es-CO" sz="2800" b="0" dirty="0" smtClean="0"/>
              <a:t>   Los </a:t>
            </a:r>
            <a:r>
              <a:rPr lang="es-CO" sz="2800" b="0" dirty="0"/>
              <a:t>animales que se encuentran en  zoológicos grandes son los menos cuidados ya que no reciben la atención suficiente. Al ingresar un animal a un zoológico este jamás va a tener su comportamiento natural ya que los animales que viven en manadas no podrán hacerlo o aquellos animales acuáticos jamás podrán tener suficiente agua como estaban acostumbrados.</a:t>
            </a:r>
          </a:p>
        </p:txBody>
      </p:sp>
    </p:spTree>
    <p:extLst>
      <p:ext uri="{BB962C8B-B14F-4D97-AF65-F5344CB8AC3E}">
        <p14:creationId xmlns:p14="http://schemas.microsoft.com/office/powerpoint/2010/main" val="1835312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365760"/>
            <a:ext cx="7520940" cy="920100"/>
          </a:xfrm>
        </p:spPr>
        <p:txBody>
          <a:bodyPr>
            <a:normAutofit fontScale="90000"/>
          </a:bodyPr>
          <a:lstStyle/>
          <a:p>
            <a:pPr algn="ctr"/>
            <a:r>
              <a:rPr lang="es-CO" dirty="0" smtClean="0"/>
              <a:t>Caza de animales como deporte y para lucir su piel</a:t>
            </a:r>
            <a:endParaRPr lang="es-CO" dirty="0"/>
          </a:p>
        </p:txBody>
      </p:sp>
      <p:sp>
        <p:nvSpPr>
          <p:cNvPr id="3" name="2 Marcador de contenido"/>
          <p:cNvSpPr>
            <a:spLocks noGrp="1"/>
          </p:cNvSpPr>
          <p:nvPr>
            <p:ph sz="quarter" idx="13"/>
          </p:nvPr>
        </p:nvSpPr>
        <p:spPr>
          <a:xfrm>
            <a:off x="539552" y="980728"/>
            <a:ext cx="7520940" cy="3643338"/>
          </a:xfrm>
        </p:spPr>
        <p:txBody>
          <a:bodyPr>
            <a:normAutofit/>
          </a:bodyPr>
          <a:lstStyle/>
          <a:p>
            <a:pPr algn="just"/>
            <a:r>
              <a:rPr lang="es-CO" b="0" dirty="0" smtClean="0"/>
              <a:t>     La </a:t>
            </a:r>
            <a:r>
              <a:rPr lang="es-CO" b="0" dirty="0" smtClean="0"/>
              <a:t>caza deportiva es denominada como placer o "deporte", actualmente es una actividad recreativa que nada tiene que ver con la antigua necesidad de supervivencia. Se ha transformado en un enorme negocio, que de forma legal, permite abatir a millones de animales cada año. Cuando termina la temporada de caza se desasen de sus perros quienes son considerados como instrumentos de caza ya sea abandonándolos o dándoles muerte.</a:t>
            </a:r>
            <a:endParaRPr lang="es-CO"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3789040"/>
            <a:ext cx="3907816" cy="2591052"/>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39552" y="260648"/>
            <a:ext cx="7929618" cy="5232202"/>
          </a:xfrm>
          <a:prstGeom prst="rect">
            <a:avLst/>
          </a:prstGeom>
          <a:noFill/>
        </p:spPr>
        <p:txBody>
          <a:bodyPr wrap="square" rtlCol="0">
            <a:spAutoFit/>
          </a:bodyPr>
          <a:lstStyle/>
          <a:p>
            <a:pPr algn="just"/>
            <a:r>
              <a:rPr lang="es-CO" sz="2800" b="1" dirty="0" smtClean="0">
                <a:solidFill>
                  <a:schemeClr val="accent1"/>
                </a:solidFill>
              </a:rPr>
              <a:t>Corrida de toros: </a:t>
            </a:r>
            <a:r>
              <a:rPr lang="es-CO" sz="2800" dirty="0" smtClean="0"/>
              <a:t>una persona a caballo encaja una garrocha en el lomo del toro, después trata de darle muerte con un estoque (espada) en la espina dorsal.</a:t>
            </a:r>
          </a:p>
          <a:p>
            <a:pPr algn="just"/>
            <a:r>
              <a:rPr lang="es-CO" sz="2800" dirty="0" smtClean="0"/>
              <a:t/>
            </a:r>
            <a:br>
              <a:rPr lang="es-CO" sz="2800" dirty="0" smtClean="0"/>
            </a:br>
            <a:r>
              <a:rPr lang="es-CO" sz="2800" b="1" dirty="0" smtClean="0">
                <a:solidFill>
                  <a:schemeClr val="accent1"/>
                </a:solidFill>
              </a:rPr>
              <a:t>Peleas de gallos: </a:t>
            </a:r>
            <a:r>
              <a:rPr lang="es-CO" sz="2800" dirty="0" smtClean="0"/>
              <a:t>les añaden espuelas de acero y a menudo mueren miles de gallos.</a:t>
            </a:r>
          </a:p>
          <a:p>
            <a:pPr algn="just"/>
            <a:r>
              <a:rPr lang="es-CO" sz="2800" dirty="0" smtClean="0"/>
              <a:t/>
            </a:r>
            <a:br>
              <a:rPr lang="es-CO" sz="2800" dirty="0" smtClean="0"/>
            </a:br>
            <a:r>
              <a:rPr lang="es-CO" sz="2800" b="1" dirty="0" smtClean="0">
                <a:solidFill>
                  <a:schemeClr val="accent1"/>
                </a:solidFill>
              </a:rPr>
              <a:t>Peleas de perros: </a:t>
            </a:r>
            <a:r>
              <a:rPr lang="es-CO" sz="2800" dirty="0" smtClean="0"/>
              <a:t>perros entrenados con deseo de matar pelean hasta el cansancio para satisfacer a sus dueños.</a:t>
            </a:r>
          </a:p>
          <a:p>
            <a:r>
              <a:rPr lang="es-CO" dirty="0" smtClean="0"/>
              <a:t/>
            </a:r>
            <a:br>
              <a:rPr lang="es-CO" dirty="0" smtClean="0"/>
            </a:br>
            <a:r>
              <a:rPr lang="es-CO" dirty="0" smtClean="0"/>
              <a:t/>
            </a:r>
            <a:br>
              <a:rPr lang="es-CO" dirty="0" smtClean="0"/>
            </a:br>
            <a:endParaRPr lang="es-CO"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83568" y="116632"/>
            <a:ext cx="6984776" cy="2308324"/>
          </a:xfrm>
          <a:prstGeom prst="rect">
            <a:avLst/>
          </a:prstGeom>
          <a:noFill/>
        </p:spPr>
        <p:txBody>
          <a:bodyPr wrap="square" rtlCol="0">
            <a:spAutoFit/>
          </a:bodyPr>
          <a:lstStyle/>
          <a:p>
            <a:pPr algn="just"/>
            <a:r>
              <a:rPr lang="es-CO" sz="2400" dirty="0" smtClean="0"/>
              <a:t>Para hablar más a cerca del maltrato animal nos enfocaremos en especifico </a:t>
            </a:r>
            <a:r>
              <a:rPr lang="es-CO" sz="2400" b="1" dirty="0" smtClean="0"/>
              <a:t>en las corridas de toro</a:t>
            </a:r>
            <a:r>
              <a:rPr lang="es-CO" sz="2400" dirty="0" smtClean="0"/>
              <a:t>, ya que es uno de los casos de  maltrato animal que más de da, se presenta en muchos países pero en el nuestro es un tema constante de discusión y protesta. </a:t>
            </a:r>
            <a:endParaRPr lang="es-CO" sz="2400"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9437" y="1905000"/>
            <a:ext cx="2905125" cy="304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55576" y="-12307"/>
            <a:ext cx="7704856" cy="3970318"/>
          </a:xfrm>
          <a:prstGeom prst="rect">
            <a:avLst/>
          </a:prstGeom>
          <a:noFill/>
        </p:spPr>
        <p:txBody>
          <a:bodyPr wrap="square" rtlCol="0">
            <a:spAutoFit/>
          </a:bodyPr>
          <a:lstStyle/>
          <a:p>
            <a:pPr algn="ctr"/>
            <a:r>
              <a:rPr lang="es-CO" sz="2800" b="1" dirty="0" smtClean="0">
                <a:solidFill>
                  <a:schemeClr val="accent1"/>
                </a:solidFill>
              </a:rPr>
              <a:t>5 RAZONES PARA DECIR NO AL MALTRATO ANIMAL </a:t>
            </a:r>
          </a:p>
          <a:p>
            <a:r>
              <a:rPr lang="es-CO" sz="2800" dirty="0"/>
              <a:t/>
            </a:r>
            <a:br>
              <a:rPr lang="es-CO" sz="2800" dirty="0"/>
            </a:br>
            <a:r>
              <a:rPr lang="es-CO" sz="2800" b="1" dirty="0">
                <a:solidFill>
                  <a:schemeClr val="accent1"/>
                </a:solidFill>
              </a:rPr>
              <a:t>1. </a:t>
            </a:r>
            <a:r>
              <a:rPr lang="es-CO" sz="2800" dirty="0"/>
              <a:t>“La corrida de toros es un </a:t>
            </a:r>
            <a:r>
              <a:rPr lang="es-CO" sz="2800" dirty="0" smtClean="0"/>
              <a:t>deporte "La </a:t>
            </a:r>
            <a:r>
              <a:rPr lang="es-CO" sz="2800" dirty="0"/>
              <a:t>definición de deporte según la RAE: “actividad física, ejercida como juego o competición, cuya práctica supone entrenamiento y sujeción a normas“; hasta aquí estaríamos de acuerdo. Pero, decir que el toreo es un deporte de competencia igualitaria entre dos rivales, es falso, pues esta condición no se </a:t>
            </a:r>
            <a:r>
              <a:rPr lang="es-CO" sz="2800" dirty="0" smtClean="0"/>
              <a:t>cumple</a:t>
            </a:r>
            <a:endParaRPr lang="es-CO" sz="2800"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27465">
            <a:off x="5284423" y="4182120"/>
            <a:ext cx="2628900" cy="1743075"/>
          </a:xfrm>
          <a:prstGeom prst="rect">
            <a:avLst/>
          </a:prstGeom>
          <a:ln>
            <a:noFill/>
          </a:ln>
          <a:effectLst>
            <a:softEdge rad="112500"/>
          </a:effectLst>
        </p:spPr>
      </p:pic>
    </p:spTree>
    <p:extLst>
      <p:ext uri="{BB962C8B-B14F-4D97-AF65-F5344CB8AC3E}">
        <p14:creationId xmlns:p14="http://schemas.microsoft.com/office/powerpoint/2010/main" val="4171788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11560" y="404664"/>
            <a:ext cx="7560840" cy="4154984"/>
          </a:xfrm>
          <a:prstGeom prst="rect">
            <a:avLst/>
          </a:prstGeom>
          <a:noFill/>
        </p:spPr>
        <p:txBody>
          <a:bodyPr wrap="square" rtlCol="0">
            <a:spAutoFit/>
          </a:bodyPr>
          <a:lstStyle/>
          <a:p>
            <a:r>
              <a:rPr lang="es-CO" sz="2400" dirty="0" smtClean="0"/>
              <a:t>Los </a:t>
            </a:r>
            <a:r>
              <a:rPr lang="es-CO" sz="2400" dirty="0"/>
              <a:t>sucesivos escándalos por el afeitamiento de los toros (cortar o limar la punta de los cuernos al toro para que su lidia resulte menos peligrosa) o las investigaciones que han dejado ver la manera en que los toros son preparados para la corrida en toriles; dejan mucho que desear a una afirmación como que el enfrentamiento se da entre dos rivales en iguales condiciones. Hoy una corrida de toros es un espectáculo de engaño y falsedad, donde los machos se enfrentan a un animal completamente minado en sus facultades físicas mediante el cansancio y el dolor. </a:t>
            </a:r>
            <a:endParaRPr lang="es-CO" sz="2400" b="1" dirty="0"/>
          </a:p>
        </p:txBody>
      </p:sp>
    </p:spTree>
    <p:extLst>
      <p:ext uri="{BB962C8B-B14F-4D97-AF65-F5344CB8AC3E}">
        <p14:creationId xmlns:p14="http://schemas.microsoft.com/office/powerpoint/2010/main" val="3236934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CO" dirty="0" smtClean="0"/>
              <a:t>¿Qué es el maltrato?</a:t>
            </a:r>
            <a:endParaRPr lang="es-CO" dirty="0"/>
          </a:p>
        </p:txBody>
      </p:sp>
      <p:sp>
        <p:nvSpPr>
          <p:cNvPr id="2" name="1 Marcador de contenido"/>
          <p:cNvSpPr>
            <a:spLocks noGrp="1"/>
          </p:cNvSpPr>
          <p:nvPr>
            <p:ph sz="quarter" idx="13"/>
          </p:nvPr>
        </p:nvSpPr>
        <p:spPr>
          <a:xfrm>
            <a:off x="1115616" y="1484784"/>
            <a:ext cx="7113984" cy="3657599"/>
          </a:xfrm>
        </p:spPr>
        <p:txBody>
          <a:bodyPr>
            <a:normAutofit/>
          </a:bodyPr>
          <a:lstStyle/>
          <a:p>
            <a:r>
              <a:rPr lang="es-CO" sz="2800" dirty="0"/>
              <a:t>1. </a:t>
            </a:r>
            <a:r>
              <a:rPr lang="es-CO" sz="2800" b="0" dirty="0"/>
              <a:t>Es un delito penado por el Código Penal. </a:t>
            </a:r>
          </a:p>
          <a:p>
            <a:r>
              <a:rPr lang="es-CO" sz="2800" dirty="0"/>
              <a:t>2. </a:t>
            </a:r>
            <a:r>
              <a:rPr lang="es-CO" sz="2800" b="0" dirty="0"/>
              <a:t>Es un delito que tiene Acción Pública, es decir que puede ser denunciado por cualquier persona. </a:t>
            </a:r>
          </a:p>
          <a:p>
            <a:r>
              <a:rPr lang="es-CO" sz="2800" dirty="0"/>
              <a:t>3. </a:t>
            </a:r>
            <a:r>
              <a:rPr lang="es-CO" sz="2800" b="0" dirty="0"/>
              <a:t>El hecho se puede denunciar ante la Policía o fiscalía. </a:t>
            </a:r>
          </a:p>
        </p:txBody>
      </p:sp>
    </p:spTree>
    <p:extLst>
      <p:ext uri="{BB962C8B-B14F-4D97-AF65-F5344CB8AC3E}">
        <p14:creationId xmlns:p14="http://schemas.microsoft.com/office/powerpoint/2010/main" val="32343303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55576" y="404664"/>
            <a:ext cx="7416824" cy="4248472"/>
          </a:xfrm>
          <a:prstGeom prst="rect">
            <a:avLst/>
          </a:prstGeom>
          <a:noFill/>
        </p:spPr>
        <p:txBody>
          <a:bodyPr wrap="square" rtlCol="0">
            <a:spAutoFit/>
          </a:bodyPr>
          <a:lstStyle/>
          <a:p>
            <a:endParaRPr lang="es-CO" dirty="0"/>
          </a:p>
        </p:txBody>
      </p:sp>
      <p:sp>
        <p:nvSpPr>
          <p:cNvPr id="3" name="CuadroTexto 2"/>
          <p:cNvSpPr txBox="1"/>
          <p:nvPr/>
        </p:nvSpPr>
        <p:spPr>
          <a:xfrm>
            <a:off x="431540" y="404664"/>
            <a:ext cx="8064896" cy="4832092"/>
          </a:xfrm>
          <a:prstGeom prst="rect">
            <a:avLst/>
          </a:prstGeom>
          <a:noFill/>
        </p:spPr>
        <p:txBody>
          <a:bodyPr wrap="square" rtlCol="0">
            <a:spAutoFit/>
          </a:bodyPr>
          <a:lstStyle/>
          <a:p>
            <a:r>
              <a:rPr lang="es-CO" sz="2800" b="1" dirty="0">
                <a:solidFill>
                  <a:schemeClr val="accent1"/>
                </a:solidFill>
              </a:rPr>
              <a:t>2.</a:t>
            </a:r>
            <a:r>
              <a:rPr lang="es-CO" sz="2800" dirty="0"/>
              <a:t>”Los toros son una tradición, </a:t>
            </a:r>
            <a:r>
              <a:rPr lang="es-CO" sz="2800" dirty="0" smtClean="0"/>
              <a:t>y</a:t>
            </a:r>
          </a:p>
          <a:p>
            <a:r>
              <a:rPr lang="es-CO" sz="2800" dirty="0" smtClean="0"/>
              <a:t> </a:t>
            </a:r>
            <a:r>
              <a:rPr lang="es-CO" sz="2800" dirty="0"/>
              <a:t>las tradiciones hay que </a:t>
            </a:r>
            <a:endParaRPr lang="es-CO" sz="2800" dirty="0" smtClean="0"/>
          </a:p>
          <a:p>
            <a:r>
              <a:rPr lang="es-CO" sz="2800" dirty="0" smtClean="0"/>
              <a:t>mantenerlas</a:t>
            </a:r>
            <a:r>
              <a:rPr lang="es-CO" sz="2800" dirty="0"/>
              <a:t>” ¿Desde cuándo las </a:t>
            </a:r>
            <a:endParaRPr lang="es-CO" sz="2800" dirty="0" smtClean="0"/>
          </a:p>
          <a:p>
            <a:r>
              <a:rPr lang="es-CO" sz="2800" dirty="0" smtClean="0"/>
              <a:t>apologías </a:t>
            </a:r>
            <a:r>
              <a:rPr lang="es-CO" sz="2800" dirty="0"/>
              <a:t>a la violencia y la </a:t>
            </a:r>
            <a:endParaRPr lang="es-CO" sz="2800" dirty="0" smtClean="0"/>
          </a:p>
          <a:p>
            <a:r>
              <a:rPr lang="es-CO" sz="2800" dirty="0" smtClean="0"/>
              <a:t>destrucción </a:t>
            </a:r>
            <a:r>
              <a:rPr lang="es-CO" sz="2800" dirty="0"/>
              <a:t>son dignas de perpetuamiento histórico?. Tradiciones como la ablación femenina o la esclavitud -que persisten hoy en día- nos horrorizan … ¿por qué no una tradición cruel y </a:t>
            </a:r>
            <a:r>
              <a:rPr lang="es-CO" sz="2800" dirty="0" smtClean="0"/>
              <a:t>sádico </a:t>
            </a:r>
            <a:r>
              <a:rPr lang="es-CO" sz="2800" dirty="0"/>
              <a:t>como la fiesta de los toros?. Porque se trata de animales, seres autómatas para algunos, o medios al servicio de los fines humanos, para otros. </a:t>
            </a:r>
            <a:endParaRPr lang="es-CO" sz="28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9499" y="404664"/>
            <a:ext cx="2619375" cy="174307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053236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11560" y="188640"/>
            <a:ext cx="7848872" cy="4524315"/>
          </a:xfrm>
          <a:prstGeom prst="rect">
            <a:avLst/>
          </a:prstGeom>
          <a:noFill/>
        </p:spPr>
        <p:txBody>
          <a:bodyPr wrap="square" rtlCol="0">
            <a:spAutoFit/>
          </a:bodyPr>
          <a:lstStyle/>
          <a:p>
            <a:pPr algn="just"/>
            <a:r>
              <a:rPr lang="es-CO" sz="2400" dirty="0"/>
              <a:t>Las tradiciones sustentadas en la violencia y el aniquilamiento no hacen más que perpetuar éstos comportamientos como dignos de práctica y seguimiento: si podemos matar un animal, ¿por qué no podremos matar también a nuestro enemigo político, o a todo aquel contra el que nuestras diferencias se vuelquen?. Las tradiciones deben ser soporte de lo que nos define y construye, pero también de lo que esperamos en el futuro. La pretendida racionalidad de nuestras sociedades, y los nobles objetivos pacíficos en el mundo, están amenazados toda vez que dejamos a este tipo de tradiciones ser fundamento formativo de las nuevas generaciones. </a:t>
            </a:r>
            <a:endParaRPr lang="es-CO" sz="2400" dirty="0"/>
          </a:p>
        </p:txBody>
      </p:sp>
    </p:spTree>
    <p:extLst>
      <p:ext uri="{BB962C8B-B14F-4D97-AF65-F5344CB8AC3E}">
        <p14:creationId xmlns:p14="http://schemas.microsoft.com/office/powerpoint/2010/main" val="3464272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3528" y="548680"/>
            <a:ext cx="8388424" cy="3785652"/>
          </a:xfrm>
          <a:prstGeom prst="rect">
            <a:avLst/>
          </a:prstGeom>
          <a:noFill/>
        </p:spPr>
        <p:txBody>
          <a:bodyPr wrap="square" rtlCol="0">
            <a:spAutoFit/>
          </a:bodyPr>
          <a:lstStyle/>
          <a:p>
            <a:pPr algn="just"/>
            <a:r>
              <a:rPr lang="es-CO" sz="2400" b="1" dirty="0">
                <a:solidFill>
                  <a:schemeClr val="accent1"/>
                </a:solidFill>
              </a:rPr>
              <a:t>3</a:t>
            </a:r>
            <a:r>
              <a:rPr lang="es-CO" sz="2400" dirty="0">
                <a:solidFill>
                  <a:schemeClr val="accent1"/>
                </a:solidFill>
              </a:rPr>
              <a:t>.”</a:t>
            </a:r>
            <a:r>
              <a:rPr lang="es-CO" sz="2400" dirty="0"/>
              <a:t>Las corridas de toros son un arte” El arte es un proceso de creación y construcción, que da vida, no la quita. Como interpretación de una representación mental, algunos autores han definido al toreo como seductor, en tanto niega lo absurdo y trágico de la muerte humana, trascendiendo y humillando la animalidad del toro. Para Hilda Salmerón, el toro le recuerda al hombre la angustia por lo limitado de su naturaleza animal, y se proyecta en una superioridad simulada ideando instrumentos de tortura y lidiando al toro con ellas a través de las diferentes suertes o lances de la corrida</a:t>
            </a:r>
            <a:r>
              <a:rPr lang="es-CO" sz="2400" dirty="0" smtClean="0"/>
              <a:t>.</a:t>
            </a:r>
            <a:endParaRPr lang="es-CO" sz="2400"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4005064"/>
            <a:ext cx="2247900" cy="2028825"/>
          </a:xfrm>
          <a:prstGeom prst="ellipse">
            <a:avLst/>
          </a:prstGeom>
          <a:ln>
            <a:noFill/>
          </a:ln>
          <a:effectLst>
            <a:softEdge rad="112500"/>
          </a:effectLst>
        </p:spPr>
      </p:pic>
    </p:spTree>
    <p:extLst>
      <p:ext uri="{BB962C8B-B14F-4D97-AF65-F5344CB8AC3E}">
        <p14:creationId xmlns:p14="http://schemas.microsoft.com/office/powerpoint/2010/main" val="3808086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71600" y="188640"/>
            <a:ext cx="7056784" cy="4524315"/>
          </a:xfrm>
          <a:prstGeom prst="rect">
            <a:avLst/>
          </a:prstGeom>
          <a:noFill/>
        </p:spPr>
        <p:txBody>
          <a:bodyPr wrap="square" rtlCol="0">
            <a:spAutoFit/>
          </a:bodyPr>
          <a:lstStyle/>
          <a:p>
            <a:pPr algn="just"/>
            <a:r>
              <a:rPr lang="es-CO" sz="2400" dirty="0"/>
              <a:t> Con ello, el torero representa la trascendencia a su propia condición mortal, a su propia condición animal. Sin embargo, lo que sucede no es el enfrentamiento de toro con torero, sino un animal contra el arsenal del torero. Éste destruye y aniquila, en búsqueda de la ansiada “inmortalidad” que consigue efímeramente bajo el disfraz de la fama, de salir por la puerta grande y de premiar al diestro a merced de las orejas y/o la cola de un pobre animal que ha sido el fantoche en la farsa. Este arte no construye ni da valor. Antes bien, destruye todo lo enaltecedor del arte para la vida humana. </a:t>
            </a:r>
            <a:endParaRPr lang="es-CO" sz="2400" dirty="0"/>
          </a:p>
        </p:txBody>
      </p:sp>
    </p:spTree>
    <p:extLst>
      <p:ext uri="{BB962C8B-B14F-4D97-AF65-F5344CB8AC3E}">
        <p14:creationId xmlns:p14="http://schemas.microsoft.com/office/powerpoint/2010/main" val="851958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43608" y="476672"/>
            <a:ext cx="7200800" cy="3416320"/>
          </a:xfrm>
          <a:prstGeom prst="rect">
            <a:avLst/>
          </a:prstGeom>
          <a:noFill/>
        </p:spPr>
        <p:txBody>
          <a:bodyPr wrap="square" rtlCol="0">
            <a:spAutoFit/>
          </a:bodyPr>
          <a:lstStyle/>
          <a:p>
            <a:pPr algn="just"/>
            <a:r>
              <a:rPr lang="es-CO" sz="2400" b="1" dirty="0">
                <a:solidFill>
                  <a:schemeClr val="accent1"/>
                </a:solidFill>
              </a:rPr>
              <a:t>4.”</a:t>
            </a:r>
            <a:r>
              <a:rPr lang="es-CO" sz="2400" dirty="0"/>
              <a:t>El toro muere dignamente” La dignidad es un valor y una categoría construida por los humanos para simbolizarnos cosas. Pero acá es utilizada para describir desde la perspectiva del toro lo que la muerte simboliza/(ría) para él. Para un animal como el toro, el dolor es el dolor y la muerte es la muerte, no son dignas ni indignas. La muerte es el fin de su vida. Y mientras más rápido y de golpe suceda, mejor -al menos, esa sería para los humanos una muerte ideal. </a:t>
            </a:r>
            <a:endParaRPr lang="es-CO" sz="2400"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3645024"/>
            <a:ext cx="3699495" cy="24752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721971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83568" y="476672"/>
            <a:ext cx="7416824" cy="4154984"/>
          </a:xfrm>
          <a:prstGeom prst="rect">
            <a:avLst/>
          </a:prstGeom>
          <a:noFill/>
        </p:spPr>
        <p:txBody>
          <a:bodyPr wrap="square" rtlCol="0">
            <a:spAutoFit/>
          </a:bodyPr>
          <a:lstStyle/>
          <a:p>
            <a:pPr algn="just"/>
            <a:r>
              <a:rPr lang="es-CO" sz="2400" dirty="0"/>
              <a:t>Para un toro la corrida es la muerte inminente; porque se diga o no, toro que pisa la arena termina en la sala de despiece (aún los indultados que tras irse a la dehesa la mayoría muere por las heridas recibidas). ¿Es digna una muerte lenta, dolorosa, torturante, asfixiante? ¿Una muerte en la que un toro es obligado a someterse a las torturas de un equipo de sádicos? ¿Que dicen amar y respetar a los toros? (me imagino que los aman como una quimera y un ideal, </a:t>
            </a:r>
            <a:r>
              <a:rPr lang="es-CO" sz="2400" dirty="0" smtClean="0"/>
              <a:t>sino </a:t>
            </a:r>
            <a:r>
              <a:rPr lang="es-CO" sz="2400" dirty="0"/>
              <a:t>no me explico la tortura a la que someten a cada ejemplar en la arena). Eso no es dignidad. </a:t>
            </a:r>
            <a:endParaRPr lang="es-CO" sz="2400" dirty="0"/>
          </a:p>
        </p:txBody>
      </p:sp>
    </p:spTree>
    <p:extLst>
      <p:ext uri="{BB962C8B-B14F-4D97-AF65-F5344CB8AC3E}">
        <p14:creationId xmlns:p14="http://schemas.microsoft.com/office/powerpoint/2010/main" val="3514588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11560" y="2327176"/>
            <a:ext cx="7704856" cy="3416320"/>
          </a:xfrm>
          <a:prstGeom prst="rect">
            <a:avLst/>
          </a:prstGeom>
          <a:noFill/>
        </p:spPr>
        <p:txBody>
          <a:bodyPr wrap="square" rtlCol="0">
            <a:spAutoFit/>
          </a:bodyPr>
          <a:lstStyle/>
          <a:p>
            <a:pPr algn="just"/>
            <a:r>
              <a:rPr lang="es-CO" sz="2400" b="1" dirty="0" smtClean="0">
                <a:solidFill>
                  <a:schemeClr val="accent1"/>
                </a:solidFill>
              </a:rPr>
              <a:t>5.</a:t>
            </a:r>
            <a:r>
              <a:rPr lang="es-CO" sz="2400" b="1" dirty="0">
                <a:solidFill>
                  <a:schemeClr val="accent1"/>
                </a:solidFill>
              </a:rPr>
              <a:t> </a:t>
            </a:r>
            <a:r>
              <a:rPr lang="es-CO" sz="2400" dirty="0"/>
              <a:t>”El toro no sufre” Como cualquier animal cefalizado y con un sistema nervioso central, sí siente: si vemos a una mosca posarse sobre el lomo de un toro, apenas la percibe éste trata de espantarla. ¿Cómo no sentirá un toro la puya, las banderillas o la espada? ¿O acaso el toro se orina y defeca en la corrida, porque le da pánico escénico? Peor si pensamos que en los toros no sólo éste es torturado, muchas veces los caballos de rejoneadores y/o picadores también caen heridos…Y ellos también sienten. </a:t>
            </a:r>
            <a:endParaRPr lang="es-CO" sz="2400"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278494"/>
            <a:ext cx="3888432" cy="20665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5723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28762" y="2924944"/>
            <a:ext cx="7929618" cy="3108543"/>
          </a:xfrm>
          <a:prstGeom prst="rect">
            <a:avLst/>
          </a:prstGeom>
          <a:noFill/>
        </p:spPr>
        <p:txBody>
          <a:bodyPr wrap="square" rtlCol="0">
            <a:spAutoFit/>
          </a:bodyPr>
          <a:lstStyle/>
          <a:p>
            <a:pPr algn="just"/>
            <a:r>
              <a:rPr lang="es-CO" sz="2800" dirty="0" smtClean="0"/>
              <a:t>La insensibilidad, la falta de educación o de tolerancia, son las principales causas del maltrato indiscriminado hacia los animales, ocasionado en la mayoría de las veces por el hombre. Esta situación, que se incrementa cada día, ha generado gran preocupación y conmoción en la </a:t>
            </a:r>
            <a:r>
              <a:rPr lang="es-CO" sz="2800" dirty="0" smtClean="0"/>
              <a:t>sociedad.</a:t>
            </a:r>
            <a:endParaRPr lang="es-CO" sz="2800" b="1"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332656"/>
            <a:ext cx="3332185" cy="249592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Opinión del equipo</a:t>
            </a:r>
            <a:endParaRPr lang="es-CO" dirty="0"/>
          </a:p>
        </p:txBody>
      </p:sp>
      <p:sp>
        <p:nvSpPr>
          <p:cNvPr id="3" name="2 Marcador de contenido"/>
          <p:cNvSpPr>
            <a:spLocks noGrp="1"/>
          </p:cNvSpPr>
          <p:nvPr>
            <p:ph sz="quarter" idx="13"/>
          </p:nvPr>
        </p:nvSpPr>
        <p:spPr/>
        <p:txBody>
          <a:bodyPr>
            <a:noAutofit/>
          </a:bodyPr>
          <a:lstStyle/>
          <a:p>
            <a:pPr algn="just"/>
            <a:r>
              <a:rPr lang="es-CO" sz="2000" b="0" dirty="0" smtClean="0"/>
              <a:t>     Nos </a:t>
            </a:r>
            <a:r>
              <a:rPr lang="es-CO" sz="2000" b="0" dirty="0" smtClean="0"/>
              <a:t>pusimos a pensar en cómo sería este mundo sin tanto maltrato hacia los animales  y lo mejor que podríamos hacer todos nosotros es buscar soluciones para detener este problema que se encuentra dentro de esta sociedad que nos rodea. </a:t>
            </a:r>
          </a:p>
          <a:p>
            <a:pPr algn="just"/>
            <a:r>
              <a:rPr lang="es-CO" sz="2000" dirty="0" smtClean="0"/>
              <a:t>¿Pero cuáles son estas soluciones?</a:t>
            </a:r>
          </a:p>
          <a:p>
            <a:pPr algn="just">
              <a:buFont typeface="+mj-lt"/>
              <a:buAutoNum type="arabicPeriod"/>
            </a:pPr>
            <a:r>
              <a:rPr lang="es-CO" sz="2000" b="0" dirty="0" smtClean="0"/>
              <a:t>Debemos crear conciencia sobre la problemática de la sobrepoblación canina y felina.</a:t>
            </a:r>
          </a:p>
          <a:p>
            <a:pPr algn="just">
              <a:buFont typeface="+mj-lt"/>
              <a:buAutoNum type="arabicPeriod"/>
            </a:pPr>
            <a:r>
              <a:rPr lang="es-CO" sz="2000" b="0" dirty="0" smtClean="0"/>
              <a:t>Proteger y dar una vida digna a los animales de los albergues mientras son adoptados.</a:t>
            </a:r>
          </a:p>
        </p:txBody>
      </p:sp>
    </p:spTree>
    <p:extLst>
      <p:ext uri="{BB962C8B-B14F-4D97-AF65-F5344CB8AC3E}">
        <p14:creationId xmlns:p14="http://schemas.microsoft.com/office/powerpoint/2010/main" val="1991280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¿QUÉ CAUSA EL MALTRATO ANIMAL?</a:t>
            </a:r>
            <a:endParaRPr lang="es-CO" dirty="0"/>
          </a:p>
        </p:txBody>
      </p:sp>
      <p:sp>
        <p:nvSpPr>
          <p:cNvPr id="3" name="2 Marcador de contenido"/>
          <p:cNvSpPr>
            <a:spLocks noGrp="1"/>
          </p:cNvSpPr>
          <p:nvPr>
            <p:ph sz="quarter" idx="13"/>
          </p:nvPr>
        </p:nvSpPr>
        <p:spPr/>
        <p:txBody>
          <a:bodyPr>
            <a:normAutofit fontScale="85000" lnSpcReduction="10000"/>
          </a:bodyPr>
          <a:lstStyle/>
          <a:p>
            <a:pPr algn="just"/>
            <a:r>
              <a:rPr lang="es-CO" sz="1800" b="0" dirty="0" smtClean="0"/>
              <a:t>      </a:t>
            </a:r>
            <a:r>
              <a:rPr lang="es-CO" sz="3200" b="0" dirty="0" smtClean="0"/>
              <a:t>Muchas </a:t>
            </a:r>
            <a:r>
              <a:rPr lang="es-CO" sz="3200" b="0" dirty="0"/>
              <a:t>veces el </a:t>
            </a:r>
            <a:endParaRPr lang="es-CO" sz="3200" b="0" dirty="0" smtClean="0"/>
          </a:p>
          <a:p>
            <a:pPr algn="just"/>
            <a:r>
              <a:rPr lang="es-CO" sz="3200" b="0" dirty="0" smtClean="0"/>
              <a:t>maltrato </a:t>
            </a:r>
            <a:r>
              <a:rPr lang="es-CO" sz="3200" b="0" dirty="0"/>
              <a:t>animal es causado </a:t>
            </a:r>
            <a:endParaRPr lang="es-CO" sz="3200" b="0" dirty="0" smtClean="0"/>
          </a:p>
          <a:p>
            <a:pPr algn="just"/>
            <a:r>
              <a:rPr lang="es-CO" sz="3200" b="0" dirty="0" smtClean="0"/>
              <a:t>porque </a:t>
            </a:r>
            <a:r>
              <a:rPr lang="es-CO" sz="3200" b="0" dirty="0"/>
              <a:t>las personas quieren sentirse superior a estos animales y tratan de hacerlo mediante el maltrato, esto causa el estrés del animal y muchas veces hasta su muerte.</a:t>
            </a:r>
            <a:endParaRPr lang="es-CO" sz="1800" b="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2406" y="1274162"/>
            <a:ext cx="2847975" cy="1609725"/>
          </a:xfrm>
          <a:prstGeom prst="rect">
            <a:avLst/>
          </a:prstGeom>
        </p:spPr>
      </p:pic>
    </p:spTree>
    <p:extLst>
      <p:ext uri="{BB962C8B-B14F-4D97-AF65-F5344CB8AC3E}">
        <p14:creationId xmlns:p14="http://schemas.microsoft.com/office/powerpoint/2010/main" val="661092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Continuación de la opinión</a:t>
            </a:r>
            <a:endParaRPr lang="es-CO" dirty="0"/>
          </a:p>
        </p:txBody>
      </p:sp>
      <p:sp>
        <p:nvSpPr>
          <p:cNvPr id="3" name="2 Marcador de contenido"/>
          <p:cNvSpPr>
            <a:spLocks noGrp="1"/>
          </p:cNvSpPr>
          <p:nvPr>
            <p:ph sz="quarter" idx="13"/>
          </p:nvPr>
        </p:nvSpPr>
        <p:spPr/>
        <p:txBody>
          <a:bodyPr>
            <a:normAutofit fontScale="70000" lnSpcReduction="20000"/>
          </a:bodyPr>
          <a:lstStyle/>
          <a:p>
            <a:pPr>
              <a:buFont typeface="+mj-lt"/>
              <a:buAutoNum type="arabicPeriod"/>
            </a:pPr>
            <a:r>
              <a:rPr lang="es-CO" sz="2600" b="0" dirty="0"/>
              <a:t>Concientizar a la sociedad sobre la sensibilidad animal y respeto a la naturaleza </a:t>
            </a:r>
          </a:p>
          <a:p>
            <a:pPr>
              <a:buFont typeface="+mj-lt"/>
              <a:buAutoNum type="arabicPeriod"/>
            </a:pPr>
            <a:r>
              <a:rPr lang="es-CO" sz="2600" b="0" dirty="0"/>
              <a:t>Proyectar y desarrollar programas para hacerlos ejecutar en instituciones educativas en donde se fomente desde temprana edad el amor  por la naturaleza y los animales, con el propósito de contribuir a formar hombres de bien que cuidan a sus mascotas  y protectores de la naturaleza.</a:t>
            </a:r>
          </a:p>
          <a:p>
            <a:pPr>
              <a:buFont typeface="+mj-lt"/>
              <a:buAutoNum type="arabicPeriod"/>
            </a:pPr>
            <a:r>
              <a:rPr lang="es-CO" sz="2600" b="0" dirty="0"/>
              <a:t>Compra productos sintéticos o fibras naturales como el algodón, compra productos que estén libres de crueldad y sufrimiento, no te dejes llevar por la moda.</a:t>
            </a:r>
          </a:p>
          <a:p>
            <a:pPr>
              <a:buFont typeface="+mj-lt"/>
              <a:buAutoNum type="arabicPeriod"/>
            </a:pPr>
            <a:endParaRPr lang="es-CO" b="0" dirty="0"/>
          </a:p>
          <a:p>
            <a:pPr marL="0" indent="0"/>
            <a:endParaRPr lang="es-CO" dirty="0"/>
          </a:p>
          <a:p>
            <a:endParaRPr lang="es-CO" dirty="0"/>
          </a:p>
        </p:txBody>
      </p:sp>
    </p:spTree>
    <p:extLst>
      <p:ext uri="{BB962C8B-B14F-4D97-AF65-F5344CB8AC3E}">
        <p14:creationId xmlns:p14="http://schemas.microsoft.com/office/powerpoint/2010/main" val="2667479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12439" y="188640"/>
            <a:ext cx="7520940" cy="548640"/>
          </a:xfrm>
        </p:spPr>
        <p:txBody>
          <a:bodyPr/>
          <a:lstStyle/>
          <a:p>
            <a:pPr algn="ctr"/>
            <a:r>
              <a:rPr lang="es-CO" dirty="0" smtClean="0"/>
              <a:t>MALTRATO EN LOS </a:t>
            </a:r>
            <a:r>
              <a:rPr lang="es-CO" dirty="0" smtClean="0"/>
              <a:t>CIRCOS</a:t>
            </a:r>
            <a:endParaRPr lang="es-CO" dirty="0"/>
          </a:p>
        </p:txBody>
      </p:sp>
      <p:sp>
        <p:nvSpPr>
          <p:cNvPr id="3" name="2 Marcador de contenido"/>
          <p:cNvSpPr>
            <a:spLocks noGrp="1"/>
          </p:cNvSpPr>
          <p:nvPr>
            <p:ph sz="quarter" idx="13"/>
          </p:nvPr>
        </p:nvSpPr>
        <p:spPr>
          <a:xfrm>
            <a:off x="-4412" y="1273464"/>
            <a:ext cx="6080780" cy="3795873"/>
          </a:xfrm>
        </p:spPr>
        <p:txBody>
          <a:bodyPr>
            <a:noAutofit/>
          </a:bodyPr>
          <a:lstStyle/>
          <a:p>
            <a:endParaRPr lang="es-CO" sz="2000" dirty="0"/>
          </a:p>
          <a:p>
            <a:pPr marL="0" indent="0">
              <a:buNone/>
            </a:pPr>
            <a:r>
              <a:rPr lang="es-CO" sz="2000" b="0" dirty="0"/>
              <a:t>  </a:t>
            </a:r>
            <a:r>
              <a:rPr lang="es-CO" sz="2000" b="0" dirty="0" smtClean="0"/>
              <a:t>   </a:t>
            </a:r>
            <a:r>
              <a:rPr lang="es-CO" sz="2400" b="0" dirty="0" smtClean="0"/>
              <a:t>El </a:t>
            </a:r>
            <a:r>
              <a:rPr lang="es-CO" sz="2400" b="0" dirty="0"/>
              <a:t>maltrato hacia los animales se observa claramente en los circos, pero muchas veces es ignorado solo por la diversión que se puede </a:t>
            </a:r>
            <a:r>
              <a:rPr lang="es-CO" sz="2400" b="0" dirty="0" smtClean="0"/>
              <a:t>sentir </a:t>
            </a:r>
            <a:r>
              <a:rPr lang="es-CO" sz="2400" b="0" dirty="0"/>
              <a:t>al ver los </a:t>
            </a:r>
            <a:r>
              <a:rPr lang="es-CO" sz="2400" b="0" dirty="0" err="1" smtClean="0"/>
              <a:t>show’s</a:t>
            </a:r>
            <a:r>
              <a:rPr lang="es-CO" sz="2400" b="0" dirty="0" smtClean="0"/>
              <a:t>, sin </a:t>
            </a:r>
            <a:r>
              <a:rPr lang="es-CO" sz="2400" b="0" dirty="0"/>
              <a:t>embargo </a:t>
            </a:r>
            <a:r>
              <a:rPr lang="es-CO" sz="2400" b="0" dirty="0" smtClean="0"/>
              <a:t>estos seres </a:t>
            </a:r>
            <a:r>
              <a:rPr lang="es-CO" sz="2400" b="0" dirty="0"/>
              <a:t>vivos suelen ser herido por “sus dueños” al no alimentarlos adecuadamente, al </a:t>
            </a:r>
            <a:r>
              <a:rPr lang="es-CO" sz="2400" b="0" dirty="0" smtClean="0"/>
              <a:t>tenerlos </a:t>
            </a:r>
            <a:r>
              <a:rPr lang="es-CO" sz="2400" b="0" dirty="0"/>
              <a:t>en un sitio no apropiado para ellos, </a:t>
            </a:r>
            <a:r>
              <a:rPr lang="es-CO" sz="2400" b="0" dirty="0" smtClean="0"/>
              <a:t>al </a:t>
            </a:r>
            <a:r>
              <a:rPr lang="es-CO" sz="2400" b="0" dirty="0"/>
              <a:t>obligarlos a realizar ciertos actos, y como </a:t>
            </a:r>
            <a:r>
              <a:rPr lang="es-CO" sz="2400" b="0" dirty="0" smtClean="0"/>
              <a:t>esas </a:t>
            </a:r>
            <a:r>
              <a:rPr lang="es-CO" sz="2400" b="0" dirty="0"/>
              <a:t>muchas cosas mas; cuando estos deberían de estar en su hábitat, con sus especies y vivir libremente.</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1124744"/>
            <a:ext cx="2853853" cy="39445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07269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11560" y="476672"/>
            <a:ext cx="7520940" cy="3579849"/>
          </a:xfrm>
        </p:spPr>
        <p:txBody>
          <a:bodyPr>
            <a:normAutofit lnSpcReduction="10000"/>
          </a:bodyPr>
          <a:lstStyle/>
          <a:p>
            <a:pPr algn="just"/>
            <a:r>
              <a:rPr lang="es-CO" sz="1800" b="0" dirty="0" smtClean="0"/>
              <a:t>      </a:t>
            </a:r>
            <a:r>
              <a:rPr lang="es-CO" sz="2800" b="0" dirty="0" smtClean="0"/>
              <a:t>Ya </a:t>
            </a:r>
            <a:r>
              <a:rPr lang="es-CO" sz="2800" b="0" dirty="0"/>
              <a:t>que solo son criaturas inocentes que no suelen ni quieren hacer daño a los demás pero eso es ocasionado solo por el trato que ellos reciben, por los castigos que obtienen de sus entrenadores los cuales solo quieren obtener un cierto </a:t>
            </a:r>
            <a:r>
              <a:rPr lang="es-CO" sz="2800" b="0" dirty="0" smtClean="0"/>
              <a:t>beneficio </a:t>
            </a:r>
            <a:r>
              <a:rPr lang="es-CO" sz="2800" b="0" dirty="0"/>
              <a:t>económico, algo que para muchos es mas importante que la vida.</a:t>
            </a:r>
            <a:endParaRPr lang="es-CO" sz="1800" b="0" dirty="0"/>
          </a:p>
        </p:txBody>
      </p:sp>
    </p:spTree>
    <p:extLst>
      <p:ext uri="{BB962C8B-B14F-4D97-AF65-F5344CB8AC3E}">
        <p14:creationId xmlns:p14="http://schemas.microsoft.com/office/powerpoint/2010/main" val="4255026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365760"/>
            <a:ext cx="7520940" cy="1062976"/>
          </a:xfrm>
        </p:spPr>
        <p:txBody>
          <a:bodyPr/>
          <a:lstStyle/>
          <a:p>
            <a:r>
              <a:rPr lang="es-CO" dirty="0" smtClean="0"/>
              <a:t>¿Es gratificante ver animales encerrados?</a:t>
            </a:r>
            <a:br>
              <a:rPr lang="es-CO" dirty="0" smtClean="0"/>
            </a:br>
            <a:endParaRPr lang="es-CO" dirty="0"/>
          </a:p>
        </p:txBody>
      </p:sp>
      <p:sp>
        <p:nvSpPr>
          <p:cNvPr id="3" name="2 Marcador de contenido"/>
          <p:cNvSpPr>
            <a:spLocks noGrp="1"/>
          </p:cNvSpPr>
          <p:nvPr>
            <p:ph sz="quarter" idx="13"/>
          </p:nvPr>
        </p:nvSpPr>
        <p:spPr>
          <a:xfrm>
            <a:off x="3995936" y="1052736"/>
            <a:ext cx="4347964" cy="4876594"/>
          </a:xfrm>
        </p:spPr>
        <p:txBody>
          <a:bodyPr/>
          <a:lstStyle/>
          <a:p>
            <a:pPr>
              <a:buFont typeface="Arial" pitchFamily="34" charset="0"/>
              <a:buChar char="•"/>
            </a:pPr>
            <a:r>
              <a:rPr lang="es-CO" sz="1800" b="0" dirty="0" smtClean="0"/>
              <a:t>Es patético los espectáculos que hacen disfrutar a muchas personas, donde vemos a diversos animales actuando en “circos”, en los cuales son los pobres animales con su sufrimiento, quienes durante horas de diversión y deleite para algunas personas,… suponen una lamentable desgracia de muchísimos animales,… animales que viven encerrados en pequeñas jaulas, vagones y muchas veces atados de forma cruel.</a:t>
            </a:r>
          </a:p>
          <a:p>
            <a:pPr>
              <a:buFont typeface="Arial" pitchFamily="34" charset="0"/>
              <a:buChar char="•"/>
            </a:pPr>
            <a:endParaRPr lang="es-CO"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556792"/>
            <a:ext cx="3310876" cy="24482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Evento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Evento principal</Template>
  <TotalTime>365</TotalTime>
  <Words>1973</Words>
  <Application>Microsoft Office PowerPoint</Application>
  <PresentationFormat>Presentación en pantalla (4:3)</PresentationFormat>
  <Paragraphs>59</Paragraphs>
  <Slides>26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26</vt:i4>
      </vt:variant>
    </vt:vector>
  </HeadingPairs>
  <TitlesOfParts>
    <vt:vector size="30" baseType="lpstr">
      <vt:lpstr>Arial</vt:lpstr>
      <vt:lpstr>Impact</vt:lpstr>
      <vt:lpstr>Wingdings</vt:lpstr>
      <vt:lpstr>Evento principal</vt:lpstr>
      <vt:lpstr>EL MALTRATO ANIMAL </vt:lpstr>
      <vt:lpstr>¿Qué es el maltrato?</vt:lpstr>
      <vt:lpstr>Presentación de PowerPoint</vt:lpstr>
      <vt:lpstr>Opinión del equipo</vt:lpstr>
      <vt:lpstr>¿QUÉ CAUSA EL MALTRATO ANIMAL?</vt:lpstr>
      <vt:lpstr>Continuación de la opinión</vt:lpstr>
      <vt:lpstr>MALTRATO EN LOS CIRCOS</vt:lpstr>
      <vt:lpstr>Presentación de PowerPoint</vt:lpstr>
      <vt:lpstr>¿Es gratificante ver animales encerrados? </vt:lpstr>
      <vt:lpstr>Presentación de PowerPoint</vt:lpstr>
      <vt:lpstr>Presentación de PowerPoint</vt:lpstr>
      <vt:lpstr>Los elefantes</vt:lpstr>
      <vt:lpstr>Presentación de PowerPoint</vt:lpstr>
      <vt:lpstr>Maltrato en los zoológicos </vt:lpstr>
      <vt:lpstr>Caza de animales como deporte y para lucir su piel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SECRETARIA DE EDUCACION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MALTRATO ANIMAL</dc:title>
  <dc:creator>Usuario</dc:creator>
  <cp:lastModifiedBy>Yasbleidy</cp:lastModifiedBy>
  <cp:revision>31</cp:revision>
  <dcterms:created xsi:type="dcterms:W3CDTF">2014-05-19T13:34:13Z</dcterms:created>
  <dcterms:modified xsi:type="dcterms:W3CDTF">2014-05-26T04:26:24Z</dcterms:modified>
</cp:coreProperties>
</file>